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949" r:id="rId18"/>
    <p:sldId id="269" r:id="rId19"/>
    <p:sldId id="270" r:id="rId20"/>
    <p:sldId id="271" r:id="rId21"/>
    <p:sldId id="272" r:id="rId22"/>
    <p:sldId id="273" r:id="rId23"/>
    <p:sldId id="947" r:id="rId24"/>
    <p:sldId id="274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8" r:id="rId34"/>
    <p:sldId id="941" r:id="rId35"/>
    <p:sldId id="943" r:id="rId36"/>
    <p:sldId id="944" r:id="rId37"/>
    <p:sldId id="945" r:id="rId38"/>
    <p:sldId id="9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949"/>
            <p14:sldId id="269"/>
            <p14:sldId id="270"/>
            <p14:sldId id="271"/>
            <p14:sldId id="272"/>
            <p14:sldId id="273"/>
            <p14:sldId id="947"/>
            <p14:sldId id="274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8"/>
            <p14:sldId id="941"/>
            <p14:sldId id="943"/>
            <p14:sldId id="944"/>
            <p14:sldId id="945"/>
            <p14:sldId id="946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78"/>
      </p:cViewPr>
      <p:guideLst>
        <p:guide orient="horz" pos="867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https://math.stackexchange.com/questions/2966181/is-vert-x-vert-hm-omega-1-sobolev-norms-always-a-unit-ball-if-you-p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https://www.researchgate.net/publication/351703009_Acquiring_Artificial_Intelligence_Systems_Development_Challenges_Implementation_Risks_and_CostBenefits_Opportunities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adversarial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min┬(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𝑥+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adversarial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)⁡</a:t>
                </a:r>
                <a:r>
                  <a:rPr lang="en-US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bair.berkeley.edu/blog/2017/12/30/yolo-attac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VfBGWnFNuw&amp;t=421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0t_s6bT_4" TargetMode="External"/><Relationship Id="rId2" Type="http://schemas.openxmlformats.org/officeDocument/2006/relationships/hyperlink" Target="https://www.youtube.com/watch?v=1cSw4fXYqWI&amp;t=8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840.png"/><Relationship Id="rId12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7.png"/><Relationship Id="rId5" Type="http://schemas.openxmlformats.org/officeDocument/2006/relationships/image" Target="../media/image820.png"/><Relationship Id="rId10" Type="http://schemas.openxmlformats.org/officeDocument/2006/relationships/image" Target="../media/image860.png"/><Relationship Id="rId4" Type="http://schemas.openxmlformats.org/officeDocument/2006/relationships/image" Target="../media/image810.png"/><Relationship Id="rId9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L3.2 Adversarial Attacks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923" y="3159871"/>
            <a:ext cx="5431526" cy="20587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0F47-D131-5FAB-C37B-6CD952DC060B}"/>
              </a:ext>
            </a:extLst>
          </p:cNvPr>
          <p:cNvSpPr txBox="1"/>
          <p:nvPr/>
        </p:nvSpPr>
        <p:spPr>
          <a:xfrm>
            <a:off x="4271747" y="6604084"/>
            <a:ext cx="38701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Based on ICML 2018 tutorial </a:t>
            </a:r>
            <a:r>
              <a:rPr lang="en-SE" sz="1050" dirty="0"/>
              <a:t>https://adversarial-ml-tutorial.org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02B-A95E-2E46-CC48-62189E64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0" dirty="0"/>
              <a:t>Model </a:t>
            </a:r>
            <a:r>
              <a:rPr lang="en-US" sz="4800" dirty="0"/>
              <a:t>Training </a:t>
            </a:r>
            <a:r>
              <a:rPr lang="en-US" sz="4800" b="0" dirty="0"/>
              <a:t>vs. Local Search for Adversarial Input Generation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model training: </a:t>
                </a:r>
                <a:r>
                  <a:rPr lang="en-US" b="0" dirty="0">
                    <a:solidFill>
                      <a:srgbClr val="FF0000"/>
                    </a:solidFill>
                  </a:rPr>
                  <a:t>gradient</a:t>
                </a:r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descent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model params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downhill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Rate)</a:t>
                </a:r>
              </a:p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adversarial input generation: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SE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uphill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while ensuring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  <a:blipFill>
                <a:blip r:embed="rId2"/>
                <a:stretch>
                  <a:fillRect l="-1862" t="-3169" r="-5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7CCC-9D71-8F79-2BC8-9FAFE80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1FC1D-AAB9-028B-B885-9D068DE86243}"/>
              </a:ext>
            </a:extLst>
          </p:cNvPr>
          <p:cNvCxnSpPr/>
          <p:nvPr/>
        </p:nvCxnSpPr>
        <p:spPr bwMode="auto">
          <a:xfrm>
            <a:off x="9011763" y="3433519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2ECE3-F3E7-0DBC-62C1-A245B10FD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1993359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/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blipFill>
                <a:blip r:embed="rId3"/>
                <a:stretch>
                  <a:fillRect r="-30921" b="-10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/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3CED9-6FBD-09C0-B6FE-A93559C72B82}"/>
              </a:ext>
            </a:extLst>
          </p:cNvPr>
          <p:cNvSpPr/>
          <p:nvPr/>
        </p:nvSpPr>
        <p:spPr bwMode="auto">
          <a:xfrm>
            <a:off x="9195620" y="2209355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70E97-5F86-C40A-5D65-F5DEB5EC9BE2}"/>
              </a:ext>
            </a:extLst>
          </p:cNvPr>
          <p:cNvCxnSpPr/>
          <p:nvPr/>
        </p:nvCxnSpPr>
        <p:spPr bwMode="auto">
          <a:xfrm>
            <a:off x="9443811" y="2425407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1DE27-299B-AEF3-BB96-88E50B1E0E5D}"/>
              </a:ext>
            </a:extLst>
          </p:cNvPr>
          <p:cNvCxnSpPr/>
          <p:nvPr/>
        </p:nvCxnSpPr>
        <p:spPr bwMode="auto">
          <a:xfrm>
            <a:off x="9011763" y="5809783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92FC-0DE3-F45C-B22F-64EEEF724E8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4369623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/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/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900358-7774-6BA5-6DAB-55D0DE8A83B6}"/>
              </a:ext>
            </a:extLst>
          </p:cNvPr>
          <p:cNvSpPr/>
          <p:nvPr/>
        </p:nvSpPr>
        <p:spPr bwMode="auto">
          <a:xfrm>
            <a:off x="9195620" y="4585619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137F87-285B-8221-6DBE-DC0CD987C67B}"/>
              </a:ext>
            </a:extLst>
          </p:cNvPr>
          <p:cNvCxnSpPr/>
          <p:nvPr/>
        </p:nvCxnSpPr>
        <p:spPr bwMode="auto">
          <a:xfrm>
            <a:off x="9443811" y="4801671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63D8B-3A4D-A3F9-4DA6-548CD35A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803" y="5826672"/>
            <a:ext cx="1252934" cy="244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39CC3-0D3C-ED43-62B6-FBF527C97923}"/>
              </a:ext>
            </a:extLst>
          </p:cNvPr>
          <p:cNvCxnSpPr/>
          <p:nvPr/>
        </p:nvCxnSpPr>
        <p:spPr bwMode="auto">
          <a:xfrm flipV="1">
            <a:off x="9371803" y="4914329"/>
            <a:ext cx="0" cy="895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752AC-C35F-80E2-D705-DAFB2007C4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95939" y="4914329"/>
            <a:ext cx="0" cy="9123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02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5DE-E82C-81F9-9D7F-9A6541A8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Vector Derivative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scalar (loss)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takes as input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returns a scalar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vectors, e.g., a 128x128 pixel color image is a 128x128x3 tensor, encoded as a vector of size 128*128*3=49152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r="-835" b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2E987-C324-E4B1-CBAF-7095A5F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C6F-A7B0-CB4A-3074-A10C215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Gradient Descent (PGD)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Take </a:t>
                </a:r>
                <a:r>
                  <a:rPr lang="en-US" dirty="0">
                    <a:latin typeface="HelveticaNeue-Light"/>
                  </a:rPr>
                  <a:t>a 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gradient step, and if you have stepped outside of the feasible</a:t>
                </a:r>
                <a:r>
                  <a:rPr lang="en-US" b="0" i="0" u="none" strike="noStrike" dirty="0">
                    <a:solidFill>
                      <a:schemeClr val="tx1"/>
                    </a:solidFill>
                    <a:latin typeface="HelveticaNeue-Light"/>
                  </a:rPr>
                  <a:t> set,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 project back into the feasible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0" dirty="0">
                  <a:solidFill>
                    <a:schemeClr val="tx1"/>
                  </a:solidFill>
                  <a:latin typeface="CambriaMath"/>
                </a:endParaRPr>
              </a:p>
              <a:p>
                <a:pPr lvl="1"/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is a constant; perturbation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is the optimization variable. Hence we take derivative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2A-EE84-5C01-482A-EF1686B5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F034-5C56-DA58-C53E-7FB39ABA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13E2-70AE-DE37-372A-68ABA19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00EF19E5-A6B7-2B9B-72AA-FA34DA9C3B17}"/>
              </a:ext>
            </a:extLst>
          </p:cNvPr>
          <p:cNvSpPr/>
          <p:nvPr/>
        </p:nvSpPr>
        <p:spPr>
          <a:xfrm>
            <a:off x="8686688" y="4391271"/>
            <a:ext cx="160727" cy="16072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3504F0E7-19D9-74C5-AE12-FBF91DA00EC8}"/>
              </a:ext>
            </a:extLst>
          </p:cNvPr>
          <p:cNvSpPr/>
          <p:nvPr/>
        </p:nvSpPr>
        <p:spPr>
          <a:xfrm>
            <a:off x="7727617" y="3442935"/>
            <a:ext cx="2057400" cy="2057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/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28">
            <a:extLst>
              <a:ext uri="{FF2B5EF4-FFF2-40B4-BE49-F238E27FC236}">
                <a16:creationId xmlns:a16="http://schemas.microsoft.com/office/drawing/2014/main" id="{1C035A61-3433-53E8-11F3-ED6A2EAF82A1}"/>
              </a:ext>
            </a:extLst>
          </p:cNvPr>
          <p:cNvCxnSpPr>
            <a:cxnSpLocks/>
          </p:cNvCxnSpPr>
          <p:nvPr/>
        </p:nvCxnSpPr>
        <p:spPr>
          <a:xfrm>
            <a:off x="7718946" y="4471634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29">
            <a:extLst>
              <a:ext uri="{FF2B5EF4-FFF2-40B4-BE49-F238E27FC236}">
                <a16:creationId xmlns:a16="http://schemas.microsoft.com/office/drawing/2014/main" id="{F643365A-C1CA-7D11-A593-644517181981}"/>
              </a:ext>
            </a:extLst>
          </p:cNvPr>
          <p:cNvCxnSpPr>
            <a:cxnSpLocks/>
          </p:cNvCxnSpPr>
          <p:nvPr/>
        </p:nvCxnSpPr>
        <p:spPr>
          <a:xfrm rot="5400000">
            <a:off x="8305726" y="5045392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/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blipFill>
                <a:blip r:embed="rId3"/>
                <a:stretch>
                  <a:fillRect l="-8929" r="-8036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38">
            <a:extLst>
              <a:ext uri="{FF2B5EF4-FFF2-40B4-BE49-F238E27FC236}">
                <a16:creationId xmlns:a16="http://schemas.microsoft.com/office/drawing/2014/main" id="{46D6D8BF-638B-AE38-7D33-7655722A31E2}"/>
              </a:ext>
            </a:extLst>
          </p:cNvPr>
          <p:cNvCxnSpPr>
            <a:cxnSpLocks/>
          </p:cNvCxnSpPr>
          <p:nvPr/>
        </p:nvCxnSpPr>
        <p:spPr>
          <a:xfrm flipV="1">
            <a:off x="8798373" y="1943951"/>
            <a:ext cx="1392290" cy="2467851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/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0000FF"/>
                    </a:solidFill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blipFill>
                <a:blip r:embed="rId4"/>
                <a:stretch>
                  <a:fillRect t="-4310" b="-8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37">
            <a:extLst>
              <a:ext uri="{FF2B5EF4-FFF2-40B4-BE49-F238E27FC236}">
                <a16:creationId xmlns:a16="http://schemas.microsoft.com/office/drawing/2014/main" id="{FDD1D22A-1C48-223C-536F-2BF9FF161F4E}"/>
              </a:ext>
            </a:extLst>
          </p:cNvPr>
          <p:cNvSpPr/>
          <p:nvPr/>
        </p:nvSpPr>
        <p:spPr>
          <a:xfrm>
            <a:off x="10184495" y="1793027"/>
            <a:ext cx="160727" cy="16072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0A29C2-3522-B3C8-5BEC-15E05E4B64D8}"/>
              </a:ext>
            </a:extLst>
          </p:cNvPr>
          <p:cNvGrpSpPr/>
          <p:nvPr/>
        </p:nvGrpSpPr>
        <p:grpSpPr>
          <a:xfrm>
            <a:off x="9713324" y="1953754"/>
            <a:ext cx="746296" cy="1562712"/>
            <a:chOff x="9573679" y="1953754"/>
            <a:chExt cx="746296" cy="1562712"/>
          </a:xfrm>
        </p:grpSpPr>
        <p:sp>
          <p:nvSpPr>
            <p:cNvPr id="15" name="橢圓 32">
              <a:extLst>
                <a:ext uri="{FF2B5EF4-FFF2-40B4-BE49-F238E27FC236}">
                  <a16:creationId xmlns:a16="http://schemas.microsoft.com/office/drawing/2014/main" id="{F1273849-A5CC-AED6-BBB6-A0705BB4E4F1}"/>
                </a:ext>
              </a:extLst>
            </p:cNvPr>
            <p:cNvSpPr/>
            <p:nvPr/>
          </p:nvSpPr>
          <p:spPr>
            <a:xfrm>
              <a:off x="9573679" y="3355739"/>
              <a:ext cx="160727" cy="160727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340769-24BD-2B38-872E-F8E00D0B9E8D}"/>
                </a:ext>
              </a:extLst>
            </p:cNvPr>
            <p:cNvGrpSpPr/>
            <p:nvPr/>
          </p:nvGrpSpPr>
          <p:grpSpPr>
            <a:xfrm>
              <a:off x="9710868" y="1953754"/>
              <a:ext cx="609107" cy="1425523"/>
              <a:chOff x="9710868" y="1953754"/>
              <a:chExt cx="609107" cy="142552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98022FE-0977-FC57-494A-6B8450E02355}"/>
                  </a:ext>
                </a:extLst>
              </p:cNvPr>
              <p:cNvCxnSpPr>
                <a:cxnSpLocks/>
                <a:stCxn id="13" idx="4"/>
                <a:endCxn id="15" idx="7"/>
              </p:cNvCxnSpPr>
              <p:nvPr/>
            </p:nvCxnSpPr>
            <p:spPr bwMode="auto">
              <a:xfrm flipH="1">
                <a:off x="9710868" y="1953754"/>
                <a:ext cx="423582" cy="142552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96633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699" r="-411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026CD3-7527-4553-9154-634C16AF33F7}"/>
              </a:ext>
            </a:extLst>
          </p:cNvPr>
          <p:cNvGrpSpPr/>
          <p:nvPr/>
        </p:nvGrpSpPr>
        <p:grpSpPr>
          <a:xfrm>
            <a:off x="8845433" y="3470653"/>
            <a:ext cx="3222442" cy="941149"/>
            <a:chOff x="10101580" y="3590725"/>
            <a:chExt cx="3222442" cy="941149"/>
          </a:xfrm>
        </p:grpSpPr>
        <p:cxnSp>
          <p:nvCxnSpPr>
            <p:cNvPr id="20" name="直線單箭頭接點 11">
              <a:extLst>
                <a:ext uri="{FF2B5EF4-FFF2-40B4-BE49-F238E27FC236}">
                  <a16:creationId xmlns:a16="http://schemas.microsoft.com/office/drawing/2014/main" id="{5180061D-1E51-2DFE-8D10-A2D89E4D2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1580" y="3590725"/>
              <a:ext cx="908937" cy="941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/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400" r="-4000" b="-4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/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b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</a:rPr>
                  <a:t>(area within the square)</a:t>
                </a:r>
                <a:endParaRPr lang="en-SE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blipFill>
                <a:blip r:embed="rId7"/>
                <a:stretch>
                  <a:fillRect l="-2821" b="-95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/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FGSM is an attack designed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by taking a single PGD (Projected Gradient Descent) step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take a large step in the gradient direction by making the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very large. Then apply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to clip every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lie within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Clip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specific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gradient do not matter if they are large enough; only the gradient direction matters (Any gradient direction in the upper right quadrant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ball will result in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at the upper right corner)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  <a:blipFill>
                <a:blip r:embed="rId9"/>
                <a:stretch>
                  <a:fillRect l="-1237" t="-2700" r="-14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0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A92-20AD-BC92-7FA2-0D3CCAFD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Adversarial Examples by FGSM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NNs for MNIST classification.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ED7-E835-1ADE-24C1-F647E04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0BB8-1418-9047-52A1-C5F93E6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2" y="2237593"/>
            <a:ext cx="7668344" cy="189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9C71-2BEB-D8BD-54E9-7E536D46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82" y="4024825"/>
            <a:ext cx="5256584" cy="2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537-EC3E-C0A1-71CD-18425E5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w. Small Steps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Recall FGSM takes one large step with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PGD takes many small steps (each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to iteratively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Repeat:</a:t>
                </a:r>
                <a:r>
                  <a:rPr lang="en-US" dirty="0">
                    <a:latin typeface="Cambria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Rule-of-thumb: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be a small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and set the number of iterations to be a small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 shows a sequence of gradient steps, with the last step going outside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brings it back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 shows the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end up at a corner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ball, but it may not be true in general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  <a:blipFill>
                <a:blip r:embed="rId2"/>
                <a:stretch>
                  <a:fillRect l="-1443" t="-3756" r="-20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A037-CC3A-21A4-CE1F-13116B2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85FE-D7C9-F093-9262-998B3B3B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40" y="2035455"/>
            <a:ext cx="2931873" cy="2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B881-7DDC-4AB5-2A2D-02DE0DCF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C0B3-E543-49D0-C511-3431ED8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F4EF-A681-3F22-074D-3D9A5778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2C03-18BD-D053-080D-F1D024FF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1678014"/>
            <a:ext cx="8847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3F09-23E1-4C6A-B604-E932C176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Review: 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934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D734-1B5F-6356-1CA9-34A34D3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098-8D81-F72D-1201-E88556B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Untargeted vs. Targeted Attacks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Untargeted attack: maximize loss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SoftMax is a monotonic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Targeted attack: maximize loss of the true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minimize loss of a particular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, in order to change label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Alternative formulation: </a:t>
                </a:r>
                <a:r>
                  <a:rPr lang="en-US"/>
                  <a:t>minimizing logits </a:t>
                </a:r>
                <a:r>
                  <a:rPr lang="en-US" dirty="0"/>
                  <a:t>of all the other classes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  <a:blipFill>
                <a:blip r:embed="rId2"/>
                <a:stretch>
                  <a:fillRect l="-872" t="-2113" r="-194" b="-106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CE9E-53C7-9D6A-AA5B-2A1DED8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8A0-6BF4-6B58-F5B8-EE0C69A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41" y="1885339"/>
            <a:ext cx="519556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>
                <a:solidFill>
                  <a:srgbClr val="FF0000"/>
                </a:solidFill>
              </a:rPr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1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3D0-D229-75AB-CA74-3B8D030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Physically-Realizable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4C61-52A6-FE3C-AED6-039AA8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776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directly manipulating pixels, it is possible to modify physical objects and cause miss-classification</a:t>
            </a:r>
          </a:p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Against Deep Neural Networks</a:t>
            </a:r>
          </a:p>
          <a:p>
            <a:pPr lvl="1"/>
            <a:r>
              <a:rPr lang="en-US" dirty="0">
                <a:hlinkClick r:id="rId2"/>
              </a:rPr>
              <a:t>https://bair.berkeley.edu/blog/2017/12/30/yolo-attack/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49B3-ADFF-CB30-F301-8FD7429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D5F6B-7206-00E4-D4F8-D146F07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15269"/>
            <a:ext cx="82296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F878-8823-E2E7-D015-C189583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An optimization approach to creating robust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following optimization problem for targeted attack aims to minimize the cost function for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Lagrange multiplier; the objective tries to minimize 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instead of putting a hard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To create a universal perturbation for robust adversarial examples, enhance the training dataset with multiple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variants of the input image at different viewing angles and lighting conditions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  <a:blipFill>
                <a:blip r:embed="rId2"/>
                <a:stretch>
                  <a:fillRect l="-1114" t="-2907" r="-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3854-CC5E-3679-8193-B63CFEDC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6951-8BC7-A718-D0BD-BAD3600D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433843"/>
            <a:ext cx="749722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91E-FDF9-B71F-F850-0E03B3E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Optimizing Spatial Constraints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dirty="0"/>
                  <a:t>To make the perturbation imperceptible to humans, we add </a:t>
                </a:r>
                <a:r>
                  <a:rPr lang="en-US" sz="3200" dirty="0">
                    <a:solidFill>
                      <a:schemeClr val="tx1"/>
                    </a:solidFill>
                  </a:rPr>
                  <a:t>a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localize the perturbation to specific areas of the Stop Sign to mimic vandalism: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find the most vulnerable regions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loss promotes sparsity), then generate perturbation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within these regions</a:t>
                </a:r>
              </a:p>
              <a:p>
                <a:r>
                  <a:rPr lang="en-US" dirty="0"/>
                  <a:t>Video demos:</a:t>
                </a:r>
              </a:p>
              <a:p>
                <a:pPr lvl="1"/>
                <a:r>
                  <a:rPr lang="en-US" dirty="0"/>
                  <a:t>“Bo Li – Secure Learning in Adversarial Autonomous Driving Environments” </a:t>
                </a:r>
                <a:r>
                  <a:rPr lang="en-US" dirty="0">
                    <a:hlinkClick r:id="rId3"/>
                  </a:rPr>
                  <a:t>https://www.youtube.com/watch?v=0VfBGWnFNuw&amp;t=421s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  <a:blipFill>
                <a:blip r:embed="rId4"/>
                <a:stretch>
                  <a:fillRect l="-780" t="-4822" r="-1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BB19-4AD7-9791-9C5A-1D28829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diagram of a stop sign&#10;&#10;Description automatically generated">
            <a:extLst>
              <a:ext uri="{FF2B5EF4-FFF2-40B4-BE49-F238E27FC236}">
                <a16:creationId xmlns:a16="http://schemas.microsoft.com/office/drawing/2014/main" id="{A3DD36EA-3C56-9F7E-FB4E-74BEA1FE8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26" y="3768063"/>
            <a:ext cx="6084110" cy="30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C164D62A-7979-3923-5954-E29DB49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2" y="1203420"/>
            <a:ext cx="7958555" cy="5689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AF8B-285E-A841-0664-73A97463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Traffic Signs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9416-E909-11F5-4FEC-26C1A0C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4C8-AB8C-75DA-9D14-47FA88C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CD2-1894-1FFB-C9BA-E9014092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491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have been discussing Whitebox attacks, where we know the NN model parameters 𝜃 </a:t>
            </a:r>
          </a:p>
          <a:p>
            <a:r>
              <a:rPr lang="en-US" dirty="0"/>
              <a:t>Black Box Attacks:</a:t>
            </a:r>
          </a:p>
          <a:p>
            <a:r>
              <a:rPr lang="en-US" altLang="zh-TW" dirty="0"/>
              <a:t>If you have the training dataset of the target </a:t>
            </a:r>
            <a:r>
              <a:rPr lang="en-US" dirty="0"/>
              <a:t>Blackbox model:</a:t>
            </a:r>
          </a:p>
          <a:p>
            <a:pPr lvl="1"/>
            <a:r>
              <a:rPr lang="en-US" altLang="zh-TW" dirty="0"/>
              <a:t>Train a proxy </a:t>
            </a:r>
            <a:r>
              <a:rPr lang="en-US" dirty="0"/>
              <a:t>Whitebox model</a:t>
            </a:r>
            <a:r>
              <a:rPr lang="en-US" altLang="zh-TW" dirty="0"/>
              <a:t> yourself</a:t>
            </a:r>
          </a:p>
          <a:p>
            <a:pPr lvl="1"/>
            <a:r>
              <a:rPr lang="en-US" altLang="zh-TW" dirty="0"/>
              <a:t>Generate attacked objects for the proxy model</a:t>
            </a:r>
          </a:p>
          <a:p>
            <a:r>
              <a:rPr lang="en-US" altLang="zh-TW" dirty="0"/>
              <a:t>If you do not have the training dataset, you can obtain input-output data pairs from the target Blackbox model by invoking online cloud services </a:t>
            </a:r>
          </a:p>
          <a:p>
            <a:pPr lvl="1"/>
            <a:r>
              <a:rPr lang="en-US" altLang="zh-TW" dirty="0"/>
              <a:t>May get expensive if the cloud service is not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4845-A595-CB7D-31E7-880D8144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17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FE649FCC-8DCE-C08E-1D55-37A65EA4B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2" y="4136412"/>
            <a:ext cx="1354727" cy="1308012"/>
          </a:xfrm>
          <a:prstGeom prst="rect">
            <a:avLst/>
          </a:prstGeom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ED98A305-C7E1-B512-CDDC-73C0EF90002D}"/>
              </a:ext>
            </a:extLst>
          </p:cNvPr>
          <p:cNvSpPr/>
          <p:nvPr/>
        </p:nvSpPr>
        <p:spPr>
          <a:xfrm>
            <a:off x="3765308" y="4075135"/>
            <a:ext cx="1501048" cy="1369289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Target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Blackbox Model</a:t>
            </a:r>
          </a:p>
        </p:txBody>
      </p:sp>
      <p:sp>
        <p:nvSpPr>
          <p:cNvPr id="7" name="矩形: 圓角 19">
            <a:extLst>
              <a:ext uri="{FF2B5EF4-FFF2-40B4-BE49-F238E27FC236}">
                <a16:creationId xmlns:a16="http://schemas.microsoft.com/office/drawing/2014/main" id="{5B5B58C1-1CA8-A67A-D8DE-CDD2DFB74107}"/>
              </a:ext>
            </a:extLst>
          </p:cNvPr>
          <p:cNvSpPr/>
          <p:nvPr/>
        </p:nvSpPr>
        <p:spPr>
          <a:xfrm>
            <a:off x="8104902" y="4105771"/>
            <a:ext cx="1642413" cy="13692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Proxy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latin typeface="Calibri" panose="020F0502020204030204"/>
                <a:ea typeface="新細明體" panose="02020500000000000000" pitchFamily="18" charset="-120"/>
              </a:rPr>
              <a:t>Whitebox</a:t>
            </a:r>
            <a:endParaRPr kumimoji="0" lang="en-US" altLang="zh-TW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2AEFA82F-B8DF-AAB4-371A-C33E0E81DFD9}"/>
              </a:ext>
            </a:extLst>
          </p:cNvPr>
          <p:cNvCxnSpPr/>
          <p:nvPr/>
        </p:nvCxnSpPr>
        <p:spPr>
          <a:xfrm>
            <a:off x="337129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18959811-5293-CCB8-15CE-C4974B3F5D3F}"/>
              </a:ext>
            </a:extLst>
          </p:cNvPr>
          <p:cNvCxnSpPr/>
          <p:nvPr/>
        </p:nvCxnSpPr>
        <p:spPr>
          <a:xfrm>
            <a:off x="526635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C856D634-73D2-E134-2C72-DC21E76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3" y="4582662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24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4ACE4869-10D4-3FF8-3B1C-780890C20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9" y="4197689"/>
            <a:ext cx="1354727" cy="1308012"/>
          </a:xfrm>
          <a:prstGeom prst="rect">
            <a:avLst/>
          </a:prstGeom>
        </p:spPr>
      </p:pic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DC9CC5B5-FE94-B862-E376-ADBF89C48E71}"/>
              </a:ext>
            </a:extLst>
          </p:cNvPr>
          <p:cNvCxnSpPr/>
          <p:nvPr/>
        </p:nvCxnSpPr>
        <p:spPr>
          <a:xfrm>
            <a:off x="7638633" y="4851694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C522B497-100E-3948-5725-D18E17F47F40}"/>
              </a:ext>
            </a:extLst>
          </p:cNvPr>
          <p:cNvCxnSpPr/>
          <p:nvPr/>
        </p:nvCxnSpPr>
        <p:spPr>
          <a:xfrm>
            <a:off x="9690908" y="4819052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4" descr="ç¸éåç">
            <a:extLst>
              <a:ext uri="{FF2B5EF4-FFF2-40B4-BE49-F238E27FC236}">
                <a16:creationId xmlns:a16="http://schemas.microsoft.com/office/drawing/2014/main" id="{0E2C15B8-5A08-978A-9248-09050909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35" y="4611297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8">
            <a:extLst>
              <a:ext uri="{FF2B5EF4-FFF2-40B4-BE49-F238E27FC236}">
                <a16:creationId xmlns:a16="http://schemas.microsoft.com/office/drawing/2014/main" id="{83803EDA-F8B2-C590-B15B-98258FF9671C}"/>
              </a:ext>
            </a:extLst>
          </p:cNvPr>
          <p:cNvSpPr/>
          <p:nvPr/>
        </p:nvSpPr>
        <p:spPr>
          <a:xfrm>
            <a:off x="4953982" y="5851257"/>
            <a:ext cx="2654300" cy="851657"/>
          </a:xfrm>
          <a:prstGeom prst="flowChartMagneticDisk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30">
            <a:extLst>
              <a:ext uri="{FF2B5EF4-FFF2-40B4-BE49-F238E27FC236}">
                <a16:creationId xmlns:a16="http://schemas.microsoft.com/office/drawing/2014/main" id="{FF209C68-059B-9484-A3B5-4133908E3355}"/>
              </a:ext>
            </a:extLst>
          </p:cNvPr>
          <p:cNvCxnSpPr>
            <a:cxnSpLocks/>
          </p:cNvCxnSpPr>
          <p:nvPr/>
        </p:nvCxnSpPr>
        <p:spPr>
          <a:xfrm flipH="1" flipV="1">
            <a:off x="4607976" y="5464482"/>
            <a:ext cx="945742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32">
            <a:extLst>
              <a:ext uri="{FF2B5EF4-FFF2-40B4-BE49-F238E27FC236}">
                <a16:creationId xmlns:a16="http://schemas.microsoft.com/office/drawing/2014/main" id="{BD97690E-C9EC-8F5F-758F-35CA45048156}"/>
              </a:ext>
            </a:extLst>
          </p:cNvPr>
          <p:cNvCxnSpPr>
            <a:cxnSpLocks/>
          </p:cNvCxnSpPr>
          <p:nvPr/>
        </p:nvCxnSpPr>
        <p:spPr>
          <a:xfrm flipV="1">
            <a:off x="7181958" y="5450880"/>
            <a:ext cx="1103349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文字方塊 7168">
            <a:extLst>
              <a:ext uri="{FF2B5EF4-FFF2-40B4-BE49-F238E27FC236}">
                <a16:creationId xmlns:a16="http://schemas.microsoft.com/office/drawing/2014/main" id="{6B09D9C9-3D86-91E6-95C6-4329BEC2753B}"/>
              </a:ext>
            </a:extLst>
          </p:cNvPr>
          <p:cNvSpPr txBox="1"/>
          <p:nvPr/>
        </p:nvSpPr>
        <p:spPr>
          <a:xfrm>
            <a:off x="5748956" y="342900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Attacked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37">
            <a:extLst>
              <a:ext uri="{FF2B5EF4-FFF2-40B4-BE49-F238E27FC236}">
                <a16:creationId xmlns:a16="http://schemas.microsoft.com/office/drawing/2014/main" id="{CA812A25-E12B-5469-B381-25FCFB0AC057}"/>
              </a:ext>
            </a:extLst>
          </p:cNvPr>
          <p:cNvCxnSpPr>
            <a:cxnSpLocks/>
          </p:cNvCxnSpPr>
          <p:nvPr/>
        </p:nvCxnSpPr>
        <p:spPr>
          <a:xfrm flipH="1">
            <a:off x="3048885" y="3844498"/>
            <a:ext cx="353083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線單箭頭接點 39">
            <a:extLst>
              <a:ext uri="{FF2B5EF4-FFF2-40B4-BE49-F238E27FC236}">
                <a16:creationId xmlns:a16="http://schemas.microsoft.com/office/drawing/2014/main" id="{E45A62B9-5B7E-AF65-52B1-A89F232C1A4B}"/>
              </a:ext>
            </a:extLst>
          </p:cNvPr>
          <p:cNvCxnSpPr>
            <a:cxnSpLocks/>
          </p:cNvCxnSpPr>
          <p:nvPr/>
        </p:nvCxnSpPr>
        <p:spPr>
          <a:xfrm>
            <a:off x="3062792" y="3837515"/>
            <a:ext cx="1" cy="3548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61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C6A-59FD-7345-E5A5-D5E5893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AC8-B28F-BD65-2DE0-0E05CCED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277684" cy="51947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generated for the YOLO object detector (the proxy Whitebox model) are also be able to fool Faster-RCNN (the Blackbox model)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812-7CE5-6EDE-4C7C-B585271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31ED85-AD7E-23A3-5A36-6AAD916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89" y="1611022"/>
            <a:ext cx="4526674" cy="48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18F8-ADD3-57A2-4460-A4339E4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of the ADAS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1A99-5669-8B07-CADF-9D9CFFB8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135523" cy="242000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phantom is a depthless presented/projected picture of a 3D object (e.g., pedestrian, traffic sign, car, truck, bicycle…), with the purpose of fooling ADAS to treat it as a real object and trigger an automatic reaction</a:t>
            </a:r>
          </a:p>
          <a:p>
            <a:r>
              <a:rPr lang="en-US" dirty="0"/>
              <a:t>Phantom attacks by projecting a phantom via a drone equipped with a portable projector:</a:t>
            </a:r>
          </a:p>
          <a:p>
            <a:pPr lvl="1"/>
            <a:r>
              <a:rPr lang="en-US" dirty="0">
                <a:hlinkClick r:id="rId2"/>
              </a:rPr>
              <a:t>https://www.youtube.com/watch?v=1cSw4fXYqWI&amp;t=85s</a:t>
            </a:r>
            <a:r>
              <a:rPr lang="en-US" dirty="0"/>
              <a:t> </a:t>
            </a:r>
          </a:p>
          <a:p>
            <a:r>
              <a:rPr lang="en-US" dirty="0"/>
              <a:t>or by presenting a phantom on a hacked roadside digital billboard:</a:t>
            </a:r>
          </a:p>
          <a:p>
            <a:pPr lvl="1"/>
            <a:r>
              <a:rPr lang="en-US" dirty="0">
                <a:hlinkClick r:id="rId3"/>
              </a:rPr>
              <a:t>https://www.youtube.com/watch?v=-E0t_s6bT_4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D3C9-819C-044B-6329-4451DEDD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B56201-E41D-E429-0078-413AB518DC3D}"/>
              </a:ext>
            </a:extLst>
          </p:cNvPr>
          <p:cNvSpPr txBox="1">
            <a:spLocks/>
          </p:cNvSpPr>
          <p:nvPr/>
        </p:nvSpPr>
        <p:spPr>
          <a:xfrm>
            <a:off x="8451916" y="649539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F2B00-97AB-B485-5A2C-DC0E0B7B1D4E}"/>
              </a:ext>
            </a:extLst>
          </p:cNvPr>
          <p:cNvSpPr/>
          <p:nvPr/>
        </p:nvSpPr>
        <p:spPr>
          <a:xfrm>
            <a:off x="4958637" y="6548717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https://www.nassiben.com/</a:t>
            </a:r>
            <a:r>
              <a:rPr lang="en-US" sz="1050" dirty="0"/>
              <a:t>phantoms</a:t>
            </a:r>
            <a:endParaRPr lang="en-SE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6B56C4-315A-7DE1-46D1-BF0F3DC7C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7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12BFE21-EF41-66A6-341E-759C5617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8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6748B-0636-7FA6-C109-16ED71F5F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93" y="1232714"/>
            <a:ext cx="2855399" cy="28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53E-3B93-830C-01B7-10366352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Disguising Phantoms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1. Extract key points as focus areas of human attention for every frame based on the SURF algorithm </a:t>
                </a:r>
              </a:p>
              <a:p>
                <a:r>
                  <a:rPr lang="en-US" dirty="0"/>
                  <a:t>2. Compute a local score for every block in a frame that represents how distant a block is from the focus areas, and embed phantoms into “dead areas” that viewers will not focus on</a:t>
                </a:r>
              </a:p>
              <a:p>
                <a:r>
                  <a:rPr lang="en-US" dirty="0"/>
                  <a:t>3. Display the phantom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video frames (longer duration leads to higher success rate)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  <a:blipFill>
                <a:blip r:embed="rId2"/>
                <a:stretch>
                  <a:fillRect l="-612" t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2904-098B-EBB1-F532-8548C41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02B4-596E-71CA-4132-81BECC2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66" y="3224434"/>
            <a:ext cx="5400600" cy="3620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566CE-AC96-974D-ECF5-D9BE5C70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23" y="3756076"/>
            <a:ext cx="3609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0F15-9254-3A81-8C83-8E528F4C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on Perturbations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Phantom of the ADAS attack, phantoms are embedded into “dead areas” that human viewers are not likely to focus on</a:t>
                </a:r>
              </a:p>
              <a:p>
                <a:r>
                  <a:rPr lang="en-US" dirty="0"/>
                  <a:t>There </a:t>
                </a:r>
                <a:r>
                  <a:rPr lang="en-US" dirty="0">
                    <a:solidFill>
                      <a:schemeClr val="tx1"/>
                    </a:solidFill>
                  </a:rPr>
                  <a:t>is no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constraint on the allowable perturbations, since it </a:t>
                </a:r>
                <a:r>
                  <a:rPr lang="en-US" altLang="zh-CN" dirty="0"/>
                  <a:t>may not be well-aligned with human perception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  <a:blipFill>
                <a:blip r:embed="rId2"/>
                <a:stretch>
                  <a:fillRect l="-1281" t="-24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3F5A-C560-1A82-19E3-A7CF551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>
                <a:solidFill>
                  <a:srgbClr val="FF0000"/>
                </a:solidFill>
              </a:rPr>
              <a:t>Training </a:t>
            </a:r>
            <a:r>
              <a:rPr lang="en-US" dirty="0" err="1">
                <a:solidFill>
                  <a:srgbClr val="FF0000"/>
                </a:solidFill>
              </a:rPr>
              <a:t>adversarially</a:t>
            </a:r>
            <a:r>
              <a:rPr lang="en-US" dirty="0">
                <a:solidFill>
                  <a:srgbClr val="FF0000"/>
                </a:solidFill>
              </a:rPr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586-17F3-0E49-87E1-D361D1C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Limitation of the (Supervised) ML Framework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23C-E8E8-F4D6-EC9E-CE20A251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70294" cy="5194738"/>
          </a:xfrm>
        </p:spPr>
        <p:txBody>
          <a:bodyPr/>
          <a:lstStyle/>
          <a:p>
            <a:r>
              <a:rPr lang="en-US" dirty="0"/>
              <a:t>Distribution Shift: data distribution during inference may NOT be the same as the training dataset</a:t>
            </a:r>
          </a:p>
          <a:p>
            <a:r>
              <a:rPr lang="en-US" dirty="0"/>
              <a:t>May be naturally occurring, or may be due to adversarial attacks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EE0-A698-A8A1-06B3-5DD1AC5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2924-CA58-91D5-E49E-0E561FD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21" y="1948847"/>
            <a:ext cx="4737141" cy="3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2FE-51B9-06B1-18CC-F721ACD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ML vs. Adversarial Robust ML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Standard ML: Empirical Cost Minimization: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sz="3200" b="0" dirty="0"/>
                  <a:t>Adversarial Input Generation (untargeted attack):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(e.g., FGSM, PGD)</a:t>
                </a:r>
              </a:p>
              <a:p>
                <a:r>
                  <a:rPr lang="en-US" dirty="0"/>
                  <a:t>Adversarial Robust ML: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Inner maximization problem: generating an adversarial input by adding a small perturbation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(or ensuring one does not exist)</a:t>
                </a:r>
              </a:p>
              <a:p>
                <a:pPr lvl="1"/>
                <a:r>
                  <a:rPr lang="en-US" dirty="0"/>
                  <a:t>Outer minimization problem: training a robust classifier in the presence of adversarial examples</a:t>
                </a:r>
              </a:p>
              <a:p>
                <a:pPr lvl="1"/>
                <a:r>
                  <a:rPr lang="en-US" dirty="0"/>
                  <a:t>Higher network capacity enables more complex decision boundary and more robust classification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  <a:blipFill>
                <a:blip r:embed="rId3"/>
                <a:stretch>
                  <a:fillRect l="-612" t="-4207" r="-6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2F0-F634-03B3-7866-0C4D790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FBE0-D67A-D7EA-6167-4AAF65A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35" y="3838839"/>
            <a:ext cx="5935330" cy="2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7569-36F0-C867-C026-16211FC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Danskin’s</a:t>
            </a:r>
            <a:r>
              <a:rPr lang="en-US" dirty="0"/>
              <a:t> Theorem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</a:t>
                </a:r>
                <a:r>
                  <a:rPr lang="en-US" dirty="0"/>
                  <a:t>ow to compute the gradient of the objective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term inside?</a:t>
                </a:r>
                <a:endParaRPr lang="en-SE" dirty="0"/>
              </a:p>
              <a:p>
                <a:r>
                  <a:rPr lang="en-US" dirty="0" err="1"/>
                  <a:t>Danskin’s</a:t>
                </a:r>
                <a:r>
                  <a:rPr lang="en-US" dirty="0"/>
                  <a:t> Theorem: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(Only true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/>
                  <a:t> is performed exactly)</a:t>
                </a:r>
                <a:endParaRPr lang="en-SE" dirty="0"/>
              </a:p>
              <a:p>
                <a:r>
                  <a:rPr lang="en-US" dirty="0"/>
                  <a:t>In our case: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through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operator by finding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loss function, then taking gradient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 r="-390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08F93-A115-B35D-4427-E6E83FE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618E-0436-9C6E-2C49-D482F97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Adversarial Training [Goodfellow et al., 2014]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Adversarial training effectiveness is directly tied to how well we perform the inner maximization. The key issue is incorporate a strong attack into the inner maximization procedure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  <a:blipFill>
                <a:blip r:embed="rId2"/>
                <a:stretch>
                  <a:fillRect l="-1114" t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7091-A1AE-5DF3-1D14-BF0D508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64AC8-18C6-5B24-2216-8C35D90A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38" y="1237593"/>
            <a:ext cx="7842124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5DC8-E0E4-CD76-8B92-E3E3AA2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Models Robust?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94-C2E9-DB12-12B8-41F2DCAF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robust model has a smoother loss surface, making it more difficult for an attacker to change the class label with small gradient steps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0EC3-78F4-F843-F40A-6D4C39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DC5F-E0D6-3AF2-D278-C01AD263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0" y="2636954"/>
            <a:ext cx="3000794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129C0-E07A-5F4B-CEAA-9740574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50" y="3429000"/>
            <a:ext cx="5851999" cy="31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EA97-C60B-F0D3-B174-11C94D0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Upper right fig shows a smooth loss surface with small gradients near the correct label and large distances to other labels, which makes attacks more difficult</a:t>
                </a:r>
              </a:p>
              <a:p>
                <a:r>
                  <a:rPr lang="en-US" dirty="0"/>
                  <a:t>Lower right fig shows a less smooth loss surface and small distances to other labels, which makes attacks easier</a:t>
                </a:r>
              </a:p>
              <a:p>
                <a:r>
                  <a:rPr lang="en-US" dirty="0"/>
                  <a:t>You can also think of them as 2 different directions on the same loss surface, and the attacker’s goal is to find the optimal direction to change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by gradient ascent with FGSM or PGD)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  <a:blipFill>
                <a:blip r:embed="rId2"/>
                <a:stretch>
                  <a:fillRect l="-2008" t="-3756" r="-3313" b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B90D-D0BB-0CB0-0601-AC342EF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9F984-E9D3-E251-027E-7F7A97F4A9B7}"/>
              </a:ext>
            </a:extLst>
          </p:cNvPr>
          <p:cNvGrpSpPr/>
          <p:nvPr/>
        </p:nvGrpSpPr>
        <p:grpSpPr>
          <a:xfrm>
            <a:off x="6912011" y="3860255"/>
            <a:ext cx="5054547" cy="2476723"/>
            <a:chOff x="4057037" y="4077072"/>
            <a:chExt cx="5054547" cy="247672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5DE260A-FBED-1619-51A4-725CCA426FFD}"/>
                </a:ext>
              </a:extLst>
            </p:cNvPr>
            <p:cNvCxnSpPr/>
            <p:nvPr/>
          </p:nvCxnSpPr>
          <p:spPr>
            <a:xfrm>
              <a:off x="4057037" y="5984357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8">
                  <a:extLst>
                    <a:ext uri="{FF2B5EF4-FFF2-40B4-BE49-F238E27FC236}">
                      <a16:creationId xmlns:a16="http://schemas.microsoft.com/office/drawing/2014/main" id="{98A7AEA4-206E-8CAB-C44D-38A1B4136995}"/>
                    </a:ext>
                  </a:extLst>
                </p:cNvPr>
                <p:cNvSpPr/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0ED315-D085-4A05-9C85-7AEBF3282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11">
              <a:extLst>
                <a:ext uri="{FF2B5EF4-FFF2-40B4-BE49-F238E27FC236}">
                  <a16:creationId xmlns:a16="http://schemas.microsoft.com/office/drawing/2014/main" id="{00A7F7E4-E578-C5EB-E0A9-17775B442855}"/>
                </a:ext>
              </a:extLst>
            </p:cNvPr>
            <p:cNvSpPr/>
            <p:nvPr/>
          </p:nvSpPr>
          <p:spPr>
            <a:xfrm>
              <a:off x="6414304" y="5902952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2F9B2-B416-F4A8-248E-B53552749BF1}"/>
                </a:ext>
              </a:extLst>
            </p:cNvPr>
            <p:cNvGrpSpPr/>
            <p:nvPr/>
          </p:nvGrpSpPr>
          <p:grpSpPr>
            <a:xfrm rot="10800000">
              <a:off x="4173996" y="4483929"/>
              <a:ext cx="4625163" cy="1352530"/>
              <a:chOff x="4173996" y="4483929"/>
              <a:chExt cx="4625163" cy="1352530"/>
            </a:xfrm>
          </p:grpSpPr>
          <p:sp>
            <p:nvSpPr>
              <p:cNvPr id="14" name="手繪多邊形: 圖案 20">
                <a:extLst>
                  <a:ext uri="{FF2B5EF4-FFF2-40B4-BE49-F238E27FC236}">
                    <a16:creationId xmlns:a16="http://schemas.microsoft.com/office/drawing/2014/main" id="{6137C5B6-1CF0-4A2B-E455-9CB2EDD435D6}"/>
                  </a:ext>
                </a:extLst>
              </p:cNvPr>
              <p:cNvSpPr/>
              <p:nvPr/>
            </p:nvSpPr>
            <p:spPr>
              <a:xfrm>
                <a:off x="4225645" y="4483929"/>
                <a:ext cx="4508205" cy="1339699"/>
              </a:xfrm>
              <a:custGeom>
                <a:avLst/>
                <a:gdLst>
                  <a:gd name="connsiteX0" fmla="*/ 0 w 4508205"/>
                  <a:gd name="connsiteY0" fmla="*/ 871966 h 871966"/>
                  <a:gd name="connsiteX1" fmla="*/ 1180214 w 4508205"/>
                  <a:gd name="connsiteY1" fmla="*/ 850701 h 871966"/>
                  <a:gd name="connsiteX2" fmla="*/ 1839432 w 4508205"/>
                  <a:gd name="connsiteY2" fmla="*/ 797538 h 871966"/>
                  <a:gd name="connsiteX3" fmla="*/ 1956391 w 4508205"/>
                  <a:gd name="connsiteY3" fmla="*/ 797538 h 871966"/>
                  <a:gd name="connsiteX4" fmla="*/ 2094614 w 4508205"/>
                  <a:gd name="connsiteY4" fmla="*/ 723111 h 871966"/>
                  <a:gd name="connsiteX5" fmla="*/ 2243470 w 4508205"/>
                  <a:gd name="connsiteY5" fmla="*/ 97 h 871966"/>
                  <a:gd name="connsiteX6" fmla="*/ 2445488 w 4508205"/>
                  <a:gd name="connsiteY6" fmla="*/ 776273 h 871966"/>
                  <a:gd name="connsiteX7" fmla="*/ 2775098 w 4508205"/>
                  <a:gd name="connsiteY7" fmla="*/ 861334 h 871966"/>
                  <a:gd name="connsiteX8" fmla="*/ 3253563 w 4508205"/>
                  <a:gd name="connsiteY8" fmla="*/ 861334 h 871966"/>
                  <a:gd name="connsiteX9" fmla="*/ 4508205 w 4508205"/>
                  <a:gd name="connsiteY9" fmla="*/ 871966 h 87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205" h="871966">
                    <a:moveTo>
                      <a:pt x="0" y="871966"/>
                    </a:moveTo>
                    <a:lnTo>
                      <a:pt x="1180214" y="850701"/>
                    </a:lnTo>
                    <a:cubicBezTo>
                      <a:pt x="1486786" y="838296"/>
                      <a:pt x="1710069" y="806398"/>
                      <a:pt x="1839432" y="797538"/>
                    </a:cubicBezTo>
                    <a:cubicBezTo>
                      <a:pt x="1968795" y="788678"/>
                      <a:pt x="1913861" y="809942"/>
                      <a:pt x="1956391" y="797538"/>
                    </a:cubicBezTo>
                    <a:cubicBezTo>
                      <a:pt x="1998921" y="785133"/>
                      <a:pt x="2046768" y="856018"/>
                      <a:pt x="2094614" y="723111"/>
                    </a:cubicBezTo>
                    <a:cubicBezTo>
                      <a:pt x="2142460" y="590204"/>
                      <a:pt x="2184991" y="-8763"/>
                      <a:pt x="2243470" y="97"/>
                    </a:cubicBezTo>
                    <a:cubicBezTo>
                      <a:pt x="2301949" y="8957"/>
                      <a:pt x="2356883" y="632734"/>
                      <a:pt x="2445488" y="776273"/>
                    </a:cubicBezTo>
                    <a:cubicBezTo>
                      <a:pt x="2534093" y="919812"/>
                      <a:pt x="2640419" y="847157"/>
                      <a:pt x="2775098" y="861334"/>
                    </a:cubicBezTo>
                    <a:cubicBezTo>
                      <a:pt x="2909777" y="875511"/>
                      <a:pt x="3253563" y="861334"/>
                      <a:pt x="3253563" y="861334"/>
                    </a:cubicBezTo>
                    <a:lnTo>
                      <a:pt x="4508205" y="871966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: 圖案 21">
                <a:extLst>
                  <a:ext uri="{FF2B5EF4-FFF2-40B4-BE49-F238E27FC236}">
                    <a16:creationId xmlns:a16="http://schemas.microsoft.com/office/drawing/2014/main" id="{E0370F00-2A02-7BAD-37C1-EB960FEBC034}"/>
                  </a:ext>
                </a:extLst>
              </p:cNvPr>
              <p:cNvSpPr/>
              <p:nvPr/>
            </p:nvSpPr>
            <p:spPr>
              <a:xfrm>
                <a:off x="4173996" y="4510756"/>
                <a:ext cx="4625163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: 圖案 22">
                <a:extLst>
                  <a:ext uri="{FF2B5EF4-FFF2-40B4-BE49-F238E27FC236}">
                    <a16:creationId xmlns:a16="http://schemas.microsoft.com/office/drawing/2014/main" id="{CA2F9AAF-3472-F016-2AC1-BC247D31D747}"/>
                  </a:ext>
                </a:extLst>
              </p:cNvPr>
              <p:cNvSpPr/>
              <p:nvPr/>
            </p:nvSpPr>
            <p:spPr>
              <a:xfrm flipH="1">
                <a:off x="4225645" y="4550416"/>
                <a:ext cx="4035829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7">
                  <a:extLst>
                    <a:ext uri="{FF2B5EF4-FFF2-40B4-BE49-F238E27FC236}">
                      <a16:creationId xmlns:a16="http://schemas.microsoft.com/office/drawing/2014/main" id="{72D70FA0-BA6D-9666-CD43-4AFFDDFD7B2D}"/>
                    </a:ext>
                  </a:extLst>
                </p:cNvPr>
                <p:cNvSpPr txBox="1"/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17">
                  <a:extLst>
                    <a:ext uri="{FF2B5EF4-FFF2-40B4-BE49-F238E27FC236}">
                      <a16:creationId xmlns:a16="http://schemas.microsoft.com/office/drawing/2014/main" id="{BEF12F28-A3A5-4262-A327-33228289B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7">
                  <a:extLst>
                    <a:ext uri="{FF2B5EF4-FFF2-40B4-BE49-F238E27FC236}">
                      <a16:creationId xmlns:a16="http://schemas.microsoft.com/office/drawing/2014/main" id="{3AB8EECA-3D84-4EDD-E899-1B00B2C9C68C}"/>
                    </a:ext>
                  </a:extLst>
                </p:cNvPr>
                <p:cNvSpPr txBox="1"/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17">
                  <a:extLst>
                    <a:ext uri="{FF2B5EF4-FFF2-40B4-BE49-F238E27FC236}">
                      <a16:creationId xmlns:a16="http://schemas.microsoft.com/office/drawing/2014/main" id="{16BB724A-C24A-48E3-BF28-79A9E93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000" r="-218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7">
                  <a:extLst>
                    <a:ext uri="{FF2B5EF4-FFF2-40B4-BE49-F238E27FC236}">
                      <a16:creationId xmlns:a16="http://schemas.microsoft.com/office/drawing/2014/main" id="{33A3EE2D-408C-9355-E480-E1C4AAC317F5}"/>
                    </a:ext>
                  </a:extLst>
                </p:cNvPr>
                <p:cNvSpPr txBox="1"/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6077DB90-E151-4E2B-A007-92956ACD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176" r="-191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4D0C2E-4CBC-B961-4253-6370F1F9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374" y="6309320"/>
              <a:ext cx="1252934" cy="2444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82252-61A7-03B3-97F8-7EC61AD240A2}"/>
              </a:ext>
            </a:extLst>
          </p:cNvPr>
          <p:cNvGrpSpPr/>
          <p:nvPr/>
        </p:nvGrpSpPr>
        <p:grpSpPr>
          <a:xfrm>
            <a:off x="6886186" y="1546707"/>
            <a:ext cx="5106196" cy="2113838"/>
            <a:chOff x="4005388" y="1763524"/>
            <a:chExt cx="5106196" cy="2113838"/>
          </a:xfrm>
        </p:grpSpPr>
        <p:cxnSp>
          <p:nvCxnSpPr>
            <p:cNvPr id="18" name="直線單箭頭接點 4">
              <a:extLst>
                <a:ext uri="{FF2B5EF4-FFF2-40B4-BE49-F238E27FC236}">
                  <a16:creationId xmlns:a16="http://schemas.microsoft.com/office/drawing/2014/main" id="{8466092E-AA70-B191-CE93-D4F68BCDC378}"/>
                </a:ext>
              </a:extLst>
            </p:cNvPr>
            <p:cNvCxnSpPr/>
            <p:nvPr/>
          </p:nvCxnSpPr>
          <p:spPr>
            <a:xfrm>
              <a:off x="4005388" y="3357191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2942345A-3B3F-6455-53FA-5C598D4F16E6}"/>
                </a:ext>
              </a:extLst>
            </p:cNvPr>
            <p:cNvSpPr txBox="1"/>
            <p:nvPr/>
          </p:nvSpPr>
          <p:spPr>
            <a:xfrm>
              <a:off x="6262581" y="3283754"/>
              <a:ext cx="1467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</a:t>
              </a:r>
              <a:endParaRPr lang="zh-TW" altLang="en-US" sz="2400" dirty="0"/>
            </a:p>
          </p:txBody>
        </p:sp>
        <p:sp>
          <p:nvSpPr>
            <p:cNvPr id="20" name="橢圓 9">
              <a:extLst>
                <a:ext uri="{FF2B5EF4-FFF2-40B4-BE49-F238E27FC236}">
                  <a16:creationId xmlns:a16="http://schemas.microsoft.com/office/drawing/2014/main" id="{0C25E6BF-B395-4A7A-06D9-B91632D094B5}"/>
                </a:ext>
              </a:extLst>
            </p:cNvPr>
            <p:cNvSpPr/>
            <p:nvPr/>
          </p:nvSpPr>
          <p:spPr>
            <a:xfrm>
              <a:off x="6320534" y="3276827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8C2DB2-AB82-09DF-8A1A-7928BD903A4F}"/>
                </a:ext>
              </a:extLst>
            </p:cNvPr>
            <p:cNvGrpSpPr/>
            <p:nvPr/>
          </p:nvGrpSpPr>
          <p:grpSpPr>
            <a:xfrm rot="10800000">
              <a:off x="4173996" y="2096303"/>
              <a:ext cx="4614530" cy="1180524"/>
              <a:chOff x="4173996" y="2096303"/>
              <a:chExt cx="4614530" cy="1180524"/>
            </a:xfrm>
          </p:grpSpPr>
          <p:sp>
            <p:nvSpPr>
              <p:cNvPr id="27" name="手繪多邊形: 圖案 13">
                <a:extLst>
                  <a:ext uri="{FF2B5EF4-FFF2-40B4-BE49-F238E27FC236}">
                    <a16:creationId xmlns:a16="http://schemas.microsoft.com/office/drawing/2014/main" id="{8AC1A622-B3BB-DB61-8311-DFDA23051470}"/>
                  </a:ext>
                </a:extLst>
              </p:cNvPr>
              <p:cNvSpPr/>
              <p:nvPr/>
            </p:nvSpPr>
            <p:spPr>
              <a:xfrm>
                <a:off x="4173996" y="2096303"/>
                <a:ext cx="4614530" cy="1180524"/>
              </a:xfrm>
              <a:custGeom>
                <a:avLst/>
                <a:gdLst>
                  <a:gd name="connsiteX0" fmla="*/ 0 w 4614530"/>
                  <a:gd name="connsiteY0" fmla="*/ 999906 h 1180524"/>
                  <a:gd name="connsiteX1" fmla="*/ 988827 w 4614530"/>
                  <a:gd name="connsiteY1" fmla="*/ 936110 h 1180524"/>
                  <a:gd name="connsiteX2" fmla="*/ 1477925 w 4614530"/>
                  <a:gd name="connsiteY2" fmla="*/ 181199 h 1180524"/>
                  <a:gd name="connsiteX3" fmla="*/ 2977116 w 4614530"/>
                  <a:gd name="connsiteY3" fmla="*/ 64241 h 1180524"/>
                  <a:gd name="connsiteX4" fmla="*/ 3721395 w 4614530"/>
                  <a:gd name="connsiteY4" fmla="*/ 1021171 h 1180524"/>
                  <a:gd name="connsiteX5" fmla="*/ 4614530 w 4614530"/>
                  <a:gd name="connsiteY5" fmla="*/ 1170027 h 118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4530" h="1180524">
                    <a:moveTo>
                      <a:pt x="0" y="999906"/>
                    </a:moveTo>
                    <a:cubicBezTo>
                      <a:pt x="371253" y="1036233"/>
                      <a:pt x="742506" y="1072561"/>
                      <a:pt x="988827" y="936110"/>
                    </a:cubicBezTo>
                    <a:cubicBezTo>
                      <a:pt x="1235148" y="799659"/>
                      <a:pt x="1146543" y="326511"/>
                      <a:pt x="1477925" y="181199"/>
                    </a:cubicBezTo>
                    <a:cubicBezTo>
                      <a:pt x="1809307" y="35887"/>
                      <a:pt x="2603204" y="-75754"/>
                      <a:pt x="2977116" y="64241"/>
                    </a:cubicBezTo>
                    <a:cubicBezTo>
                      <a:pt x="3351028" y="204236"/>
                      <a:pt x="3448493" y="836873"/>
                      <a:pt x="3721395" y="1021171"/>
                    </a:cubicBezTo>
                    <a:cubicBezTo>
                      <a:pt x="3994297" y="1205469"/>
                      <a:pt x="4304413" y="1187748"/>
                      <a:pt x="4614530" y="117002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: 圖案 15">
                <a:extLst>
                  <a:ext uri="{FF2B5EF4-FFF2-40B4-BE49-F238E27FC236}">
                    <a16:creationId xmlns:a16="http://schemas.microsoft.com/office/drawing/2014/main" id="{8BB646A3-4BF1-8F43-2B54-EB83DD90894F}"/>
                  </a:ext>
                </a:extLst>
              </p:cNvPr>
              <p:cNvSpPr/>
              <p:nvPr/>
            </p:nvSpPr>
            <p:spPr>
              <a:xfrm>
                <a:off x="4292468" y="2114479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: 圖案 16">
                <a:extLst>
                  <a:ext uri="{FF2B5EF4-FFF2-40B4-BE49-F238E27FC236}">
                    <a16:creationId xmlns:a16="http://schemas.microsoft.com/office/drawing/2014/main" id="{D95FBC83-4C56-1773-DC0C-2EF7552EE905}"/>
                  </a:ext>
                </a:extLst>
              </p:cNvPr>
              <p:cNvSpPr/>
              <p:nvPr/>
            </p:nvSpPr>
            <p:spPr>
              <a:xfrm flipH="1">
                <a:off x="4173996" y="2129188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7">
                  <a:extLst>
                    <a:ext uri="{FF2B5EF4-FFF2-40B4-BE49-F238E27FC236}">
                      <a16:creationId xmlns:a16="http://schemas.microsoft.com/office/drawing/2014/main" id="{8696A0E1-5A11-9D3C-5D38-C917E1595F93}"/>
                    </a:ext>
                  </a:extLst>
                </p:cNvPr>
                <p:cNvSpPr txBox="1"/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80391D0B-72A2-4D2E-91E9-776EFC6F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7">
                  <a:extLst>
                    <a:ext uri="{FF2B5EF4-FFF2-40B4-BE49-F238E27FC236}">
                      <a16:creationId xmlns:a16="http://schemas.microsoft.com/office/drawing/2014/main" id="{BA21DCFA-CEC2-1547-D366-E7D2232E1B60}"/>
                    </a:ext>
                  </a:extLst>
                </p:cNvPr>
                <p:cNvSpPr txBox="1"/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17">
                  <a:extLst>
                    <a:ext uri="{FF2B5EF4-FFF2-40B4-BE49-F238E27FC236}">
                      <a16:creationId xmlns:a16="http://schemas.microsoft.com/office/drawing/2014/main" id="{1539E3DC-8641-4E7D-BEFF-E93DD9A9C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363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/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176" t="-1667" r="-17647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8">
                  <a:extLst>
                    <a:ext uri="{FF2B5EF4-FFF2-40B4-BE49-F238E27FC236}">
                      <a16:creationId xmlns:a16="http://schemas.microsoft.com/office/drawing/2014/main" id="{24F854D2-0246-5F96-8CD3-9D877C9C8FBB}"/>
                    </a:ext>
                  </a:extLst>
                </p:cNvPr>
                <p:cNvSpPr/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矩形 8">
                  <a:extLst>
                    <a:ext uri="{FF2B5EF4-FFF2-40B4-BE49-F238E27FC236}">
                      <a16:creationId xmlns:a16="http://schemas.microsoft.com/office/drawing/2014/main" id="{067110EE-BDF9-4372-906F-8C534C8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74FCB-C79E-D7B1-ABB0-2AEA30D6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836" y="3632887"/>
              <a:ext cx="1252934" cy="24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E573-EC20-A807-CD11-0422ACF7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3167-4DF4-5B48-2870-0161A1D5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an image of a panda, the attacker adds a small perturbation that has been calculated to make the image be recognized as a gibbon with high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898C-35A3-482D-FCC5-4275AF2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EEEC-F45A-E9DD-78FC-065D3A42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857898"/>
            <a:ext cx="8726118" cy="332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5617B-BDD7-32F2-CF94-8072F90C4211}"/>
              </a:ext>
            </a:extLst>
          </p:cNvPr>
          <p:cNvSpPr txBox="1"/>
          <p:nvPr/>
        </p:nvSpPr>
        <p:spPr>
          <a:xfrm>
            <a:off x="4431110" y="6554834"/>
            <a:ext cx="33297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https://openai.com/blog/adversarial-example-research/</a:t>
            </a:r>
          </a:p>
        </p:txBody>
      </p:sp>
    </p:spTree>
    <p:extLst>
      <p:ext uri="{BB962C8B-B14F-4D97-AF65-F5344CB8AC3E}">
        <p14:creationId xmlns:p14="http://schemas.microsoft.com/office/powerpoint/2010/main" val="75948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40-3946-3908-8E32-1AAAA56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</a:t>
            </a:r>
            <a:r>
              <a:rPr lang="en-US" altLang="zh-CN" dirty="0"/>
              <a:t>w. Input Perturbation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given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maps from input to label, find a small perturbation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Untargeted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input perturbations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allowed?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small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</a:t>
                </a:r>
                <a:r>
                  <a:rPr lang="en-US" dirty="0"/>
                  <a:t> (we focus on it in this lecture)</a:t>
                </a:r>
              </a:p>
              <a:p>
                <a:pPr lvl="1"/>
                <a:r>
                  <a:rPr lang="en-US" dirty="0"/>
                  <a:t>Rotation and/or translation</a:t>
                </a:r>
              </a:p>
              <a:p>
                <a:pPr lvl="1"/>
                <a:r>
                  <a:rPr lang="en-US" dirty="0"/>
                  <a:t>Other perturbations…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04A82-40B5-D21A-334B-7D45B5E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AE5-FE83-C229-99B0-5829D0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a scalar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(Manhattan Distance)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(Euclidean 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1995" r="-133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9DCE-877C-170F-1428-ADA4F7E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3344AD-3CDD-6E74-DDDB-22A0C8B4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90" y="208462"/>
            <a:ext cx="2526580" cy="22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B366C1-D64B-8951-866D-7E45412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96" y="2387541"/>
            <a:ext cx="25146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02619-373C-1932-2BD6-5E22965DE8D9}"/>
              </a:ext>
            </a:extLst>
          </p:cNvPr>
          <p:cNvSpPr txBox="1"/>
          <p:nvPr/>
        </p:nvSpPr>
        <p:spPr>
          <a:xfrm>
            <a:off x="3588706" y="6588929"/>
            <a:ext cx="50145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https://montjoile.medium.com/l0-norm-l1-norm-l2-norm-l-infinity-norm-7a7d18a4f40c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2CDCE9-508E-7A32-C957-3CC165FE0CCD}"/>
              </a:ext>
            </a:extLst>
          </p:cNvPr>
          <p:cNvGrpSpPr/>
          <p:nvPr/>
        </p:nvGrpSpPr>
        <p:grpSpPr>
          <a:xfrm>
            <a:off x="8862509" y="4312918"/>
            <a:ext cx="2571087" cy="2223390"/>
            <a:chOff x="6357425" y="4113578"/>
            <a:chExt cx="2571087" cy="22233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3CBE81-E2C4-D675-9EF5-7D48348C0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425" y="4113578"/>
              <a:ext cx="2526580" cy="22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F98F7-1362-2821-939B-0D0CA5B19782}"/>
                </a:ext>
              </a:extLst>
            </p:cNvPr>
            <p:cNvSpPr/>
            <p:nvPr/>
          </p:nvSpPr>
          <p:spPr bwMode="auto">
            <a:xfrm>
              <a:off x="7524328" y="5229200"/>
              <a:ext cx="792088" cy="7200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138390-D77F-BD03-37D5-30F2A49E3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1932" y="5274766"/>
              <a:ext cx="2526580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/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blipFill>
                <a:blip r:embed="rId5"/>
                <a:stretch>
                  <a:fillRect t="-7353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/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blipFill>
                <a:blip r:embed="rId6"/>
                <a:stretch>
                  <a:fillRect t="-7463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/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CE4A-08AF-3717-18A4-86F4713D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 Balls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set of all vectors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-norm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circle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square with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113" r="-2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10F4-10A7-A886-A7D0-AE5239E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535DCD9F-80D4-9ACD-42B5-DE714B8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834962"/>
            <a:ext cx="8990710" cy="27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Norm Balls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dirty="0"/>
                  <a:t>Consider the original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two disturbed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≈9.9,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300" dirty="0"/>
                  <a:t> distances: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 cares about the one maximally-changed individual pixel,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cares </a:t>
                </a:r>
                <a:r>
                  <a:rPr lang="en-US" sz="3200" dirty="0"/>
                  <a:t>about all pixels. An image with added random salt-and-pepper noise will have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distance from the original image, but not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seems to be more aligned w. human perception</a:t>
                </a:r>
              </a:p>
              <a:p>
                <a:pPr lvl="1"/>
                <a:r>
                  <a:rPr lang="en-US" dirty="0"/>
                  <a:t>e.g., you can clearly see the color difference of the green pixel in the lower right figure with large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distance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  <a:blipFill>
                <a:blip r:embed="rId3"/>
                <a:stretch>
                  <a:fillRect l="-775" t="-704" r="-13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D198-90BB-AD6A-BB52-F5A5BE7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B8226A54-B993-8EB0-A4BB-00BC3ADAC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2708"/>
              </p:ext>
            </p:extLst>
          </p:nvPr>
        </p:nvGraphicFramePr>
        <p:xfrm>
          <a:off x="8697994" y="3534702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3D21A52-61DE-48F9-E410-71A02A499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10"/>
              </p:ext>
            </p:extLst>
          </p:nvPr>
        </p:nvGraphicFramePr>
        <p:xfrm>
          <a:off x="10896001" y="2311668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05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B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A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74848AB1-00CF-5C3F-F752-57E4AA41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9956"/>
              </p:ext>
            </p:extLst>
          </p:nvPr>
        </p:nvGraphicFramePr>
        <p:xfrm>
          <a:off x="10896001" y="4919903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cxnSp>
        <p:nvCxnSpPr>
          <p:cNvPr id="8" name="直線單箭頭接點 18">
            <a:extLst>
              <a:ext uri="{FF2B5EF4-FFF2-40B4-BE49-F238E27FC236}">
                <a16:creationId xmlns:a16="http://schemas.microsoft.com/office/drawing/2014/main" id="{538A74EA-5517-9F73-9DC6-F4774D4C850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05882" y="2654180"/>
            <a:ext cx="1238175" cy="12513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87E781AB-4D99-5212-26D0-340B766EBB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5882" y="3905542"/>
            <a:ext cx="1220037" cy="14312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24">
            <a:extLst>
              <a:ext uri="{FF2B5EF4-FFF2-40B4-BE49-F238E27FC236}">
                <a16:creationId xmlns:a16="http://schemas.microsoft.com/office/drawing/2014/main" id="{697865C1-A667-4BBA-2614-31CA79AC7192}"/>
              </a:ext>
            </a:extLst>
          </p:cNvPr>
          <p:cNvSpPr txBox="1"/>
          <p:nvPr/>
        </p:nvSpPr>
        <p:spPr>
          <a:xfrm>
            <a:off x="8662601" y="4581661"/>
            <a:ext cx="18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one pixel much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25">
            <a:extLst>
              <a:ext uri="{FF2B5EF4-FFF2-40B4-BE49-F238E27FC236}">
                <a16:creationId xmlns:a16="http://schemas.microsoft.com/office/drawing/2014/main" id="{D41B429A-DA78-401E-5ACD-5CD77D54DF10}"/>
              </a:ext>
            </a:extLst>
          </p:cNvPr>
          <p:cNvSpPr txBox="1"/>
          <p:nvPr/>
        </p:nvSpPr>
        <p:spPr>
          <a:xfrm>
            <a:off x="8651374" y="2197448"/>
            <a:ext cx="178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every pixel a little bit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/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blipFill>
                <a:blip r:embed="rId4"/>
                <a:stretch>
                  <a:fillRect l="-7843" t="-10390" b="-2727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29">
            <a:extLst>
              <a:ext uri="{FF2B5EF4-FFF2-40B4-BE49-F238E27FC236}">
                <a16:creationId xmlns:a16="http://schemas.microsoft.com/office/drawing/2014/main" id="{C77E04BE-A2C2-AF7E-FFD2-B770277A7C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22564" y="3235261"/>
            <a:ext cx="627612" cy="4904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" name="直線單箭頭接點 32">
            <a:extLst>
              <a:ext uri="{FF2B5EF4-FFF2-40B4-BE49-F238E27FC236}">
                <a16:creationId xmlns:a16="http://schemas.microsoft.com/office/drawing/2014/main" id="{1B3291B5-BFA8-D3D8-6B1A-0C06A6FC612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262546" y="4187349"/>
            <a:ext cx="687630" cy="5095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/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b="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blipFill>
                <a:blip r:embed="rId5"/>
                <a:stretch>
                  <a:fillRect l="-877" t="-10390" b="-27273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/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CCA-393B-73AC-B6B0-4E4B48EE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Maximization Problem for Finding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may be Cross-Entropy loss for multi-class classification</a:t>
                </a:r>
              </a:p>
              <a:p>
                <a:pPr lvl="1"/>
                <a:r>
                  <a:rPr lang="en-US" dirty="0"/>
                  <a:t>Solved by constructing adversarial examples via local search</a:t>
                </a:r>
              </a:p>
              <a:p>
                <a:pPr algn="l"/>
                <a:r>
                  <a:rPr lang="en-US" dirty="0"/>
                  <a:t>Attacks can be categorized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Allowable perturbation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b="0" i="0" u="none" strike="noStrike" baseline="0" dirty="0">
                  <a:latin typeface="HelveticaNeue-Light"/>
                </a:endParaRPr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Optimization procedure, e.g.,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  <a:blipFill>
                <a:blip r:embed="rId3"/>
                <a:stretch>
                  <a:fillRect l="-2354" r="-31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A1F8-1CC5-D55B-9A19-C1B2093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C32B-ABF0-AC40-62EF-BBD9098D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08" y="2204145"/>
            <a:ext cx="5293542" cy="343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1A7BF-FD8F-A4AD-DA1A-0660286DA2F9}"/>
              </a:ext>
            </a:extLst>
          </p:cNvPr>
          <p:cNvSpPr txBox="1"/>
          <p:nvPr/>
        </p:nvSpPr>
        <p:spPr>
          <a:xfrm>
            <a:off x="10246935" y="1237594"/>
            <a:ext cx="8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Max</a:t>
            </a:r>
            <a:endParaRPr lang="en-S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62DF-A5A8-FA47-7E5C-83992514947D}"/>
              </a:ext>
            </a:extLst>
          </p:cNvPr>
          <p:cNvCxnSpPr>
            <a:cxnSpLocks/>
          </p:cNvCxnSpPr>
          <p:nvPr/>
        </p:nvCxnSpPr>
        <p:spPr>
          <a:xfrm>
            <a:off x="10619994" y="1694995"/>
            <a:ext cx="9427" cy="574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E7F713-3938-EACA-6E5C-A2069370CFB7}"/>
              </a:ext>
            </a:extLst>
          </p:cNvPr>
          <p:cNvSpPr txBox="1"/>
          <p:nvPr/>
        </p:nvSpPr>
        <p:spPr>
          <a:xfrm>
            <a:off x="7768868" y="374743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Min</a:t>
            </a:r>
            <a:endParaRPr lang="en-SE" sz="28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6023C-931F-8E30-8A06-E5E080AD0A5B}"/>
              </a:ext>
            </a:extLst>
          </p:cNvPr>
          <p:cNvCxnSpPr>
            <a:cxnSpLocks/>
          </p:cNvCxnSpPr>
          <p:nvPr/>
        </p:nvCxnSpPr>
        <p:spPr>
          <a:xfrm flipV="1">
            <a:off x="8532219" y="3893089"/>
            <a:ext cx="554775" cy="11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8716</TotalTime>
  <Words>2433</Words>
  <Application>Microsoft Office PowerPoint</Application>
  <PresentationFormat>Widescreen</PresentationFormat>
  <Paragraphs>250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CambriaMath</vt:lpstr>
      <vt:lpstr>HelveticaNeue-Light</vt:lpstr>
      <vt:lpstr>Office Theme</vt:lpstr>
      <vt:lpstr>Custom Design</vt:lpstr>
      <vt:lpstr>L3.2 Adversarial Attacks</vt:lpstr>
      <vt:lpstr>Outline</vt:lpstr>
      <vt:lpstr>A Limitation of the (Supervised) ML Framework</vt:lpstr>
      <vt:lpstr>Adversarial Examples</vt:lpstr>
      <vt:lpstr>Adversarial Attacks w. Input Perturbation</vt:lpstr>
      <vt:lpstr>Vector Norms</vt:lpstr>
      <vt:lpstr>Vector Norm Balls</vt:lpstr>
      <vt:lpstr>l_2 vs. l_∞Norm Balls</vt:lpstr>
      <vt:lpstr>Maximization Problem for Finding Adversarial Examples</vt:lpstr>
      <vt:lpstr>Model Training vs. Local Search for Adversarial Input Generation</vt:lpstr>
      <vt:lpstr>Aside: Vector Derivative</vt:lpstr>
      <vt:lpstr>Projected Gradient Descent (PGD)</vt:lpstr>
      <vt:lpstr>Fast Gradient Sign Method (FGSM)</vt:lpstr>
      <vt:lpstr>Adversarial Examples by FGSM</vt:lpstr>
      <vt:lpstr>PGD w. Small Steps</vt:lpstr>
      <vt:lpstr>PGD Examples</vt:lpstr>
      <vt:lpstr>Review: Cross-Entropy Loss for Multi-Class Classification</vt:lpstr>
      <vt:lpstr>Untargeted vs. Targeted Attacks</vt:lpstr>
      <vt:lpstr>Outline</vt:lpstr>
      <vt:lpstr>Physically-Realizable Attacks</vt:lpstr>
      <vt:lpstr>An optimization approach to creating robust adversarial examples</vt:lpstr>
      <vt:lpstr>Optimizing Spatial Constraints</vt:lpstr>
      <vt:lpstr>Adversarial Traffic Signs</vt:lpstr>
      <vt:lpstr>Blackbox Attacks</vt:lpstr>
      <vt:lpstr>Blackbox Attack Example</vt:lpstr>
      <vt:lpstr>Phantom of the ADAS</vt:lpstr>
      <vt:lpstr>Algorithm for Disguising Phantoms</vt:lpstr>
      <vt:lpstr>Constraints on Perturbations</vt:lpstr>
      <vt:lpstr>Outline</vt:lpstr>
      <vt:lpstr>Standard ML vs. Adversarial Robust ML</vt:lpstr>
      <vt:lpstr>Danskin’s Theorem</vt:lpstr>
      <vt:lpstr>Adversarial Training [Goodfellow et al., 2014]</vt:lpstr>
      <vt:lpstr>What Makes the Models Robust?</vt:lpstr>
      <vt:lpstr>Loss Surfaces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L3.2 Adversarial Attacks</dc:title>
  <dc:creator>Warner, James E. (LARC-D309)</dc:creator>
  <cp:lastModifiedBy>Zonghua Gu</cp:lastModifiedBy>
  <cp:revision>933</cp:revision>
  <dcterms:created xsi:type="dcterms:W3CDTF">2020-05-28T21:34:29Z</dcterms:created>
  <dcterms:modified xsi:type="dcterms:W3CDTF">2023-11-30T13:32:48Z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